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801350" cy="9721850"/>
  <p:notesSz cx="6858000" cy="9144000"/>
  <p:defaultTextStyle>
    <a:defPPr>
      <a:defRPr lang="th-TH"/>
    </a:defPPr>
    <a:lvl1pPr marL="0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1pPr>
    <a:lvl2pPr marL="558165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2pPr>
    <a:lvl3pPr marL="1116965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3pPr>
    <a:lvl4pPr marL="1675130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4pPr>
    <a:lvl5pPr marL="2233295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5pPr>
    <a:lvl6pPr marL="2791460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6pPr>
    <a:lvl7pPr marL="3350260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7pPr>
    <a:lvl8pPr marL="3908425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8pPr>
    <a:lvl9pPr marL="4466590" algn="l" defTabSz="1116965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3" userDrawn="1">
          <p15:clr>
            <a:srgbClr val="A4A3A4"/>
          </p15:clr>
        </p15:guide>
        <p15:guide id="2" pos="34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F8D"/>
    <a:srgbClr val="FFB7D4"/>
    <a:srgbClr val="FDE11C"/>
    <a:srgbClr val="FF75AD"/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0" d="100"/>
          <a:sy n="50" d="100"/>
        </p:scale>
        <p:origin x="1692" y="48"/>
      </p:cViewPr>
      <p:guideLst>
        <p:guide orient="horz" pos="3063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 hasCustomPrompt="1"/>
          </p:nvPr>
        </p:nvSpPr>
        <p:spPr>
          <a:xfrm>
            <a:off x="810101" y="3020077"/>
            <a:ext cx="9181148" cy="2083897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 hasCustomPrompt="1"/>
          </p:nvPr>
        </p:nvSpPr>
        <p:spPr>
          <a:xfrm>
            <a:off x="1620205" y="5509050"/>
            <a:ext cx="7560945" cy="24844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1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75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332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9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50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08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66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53232" y="6247192"/>
            <a:ext cx="9181148" cy="1930867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853232" y="4120534"/>
            <a:ext cx="9181148" cy="2126655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5816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1696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7513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3329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914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502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084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4665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 hasCustomPrompt="1"/>
          </p:nvPr>
        </p:nvSpPr>
        <p:spPr>
          <a:xfrm>
            <a:off x="540068" y="2268433"/>
            <a:ext cx="4770596" cy="641597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5490686" y="2268433"/>
            <a:ext cx="4770596" cy="6415971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 hasCustomPrompt="1"/>
          </p:nvPr>
        </p:nvSpPr>
        <p:spPr>
          <a:xfrm>
            <a:off x="540068" y="2176166"/>
            <a:ext cx="4772472" cy="90692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8165" indent="0">
              <a:buNone/>
              <a:defRPr sz="2400" b="1"/>
            </a:lvl2pPr>
            <a:lvl3pPr marL="1116965" indent="0">
              <a:buNone/>
              <a:defRPr sz="2200" b="1"/>
            </a:lvl3pPr>
            <a:lvl4pPr marL="1675130" indent="0">
              <a:buNone/>
              <a:defRPr sz="2000" b="1"/>
            </a:lvl4pPr>
            <a:lvl5pPr marL="2233295" indent="0">
              <a:buNone/>
              <a:defRPr sz="2000" b="1"/>
            </a:lvl5pPr>
            <a:lvl6pPr marL="2791460" indent="0">
              <a:buNone/>
              <a:defRPr sz="2000" b="1"/>
            </a:lvl6pPr>
            <a:lvl7pPr marL="3350260" indent="0">
              <a:buNone/>
              <a:defRPr sz="2000" b="1"/>
            </a:lvl7pPr>
            <a:lvl8pPr marL="3908425" indent="0">
              <a:buNone/>
              <a:defRPr sz="2000" b="1"/>
            </a:lvl8pPr>
            <a:lvl9pPr marL="4466590" indent="0">
              <a:buNone/>
              <a:defRPr sz="20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 hasCustomPrompt="1"/>
          </p:nvPr>
        </p:nvSpPr>
        <p:spPr>
          <a:xfrm>
            <a:off x="540068" y="3083086"/>
            <a:ext cx="4772472" cy="560131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 hasCustomPrompt="1"/>
          </p:nvPr>
        </p:nvSpPr>
        <p:spPr>
          <a:xfrm>
            <a:off x="5486941" y="2176166"/>
            <a:ext cx="4774347" cy="90692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58165" indent="0">
              <a:buNone/>
              <a:defRPr sz="2400" b="1"/>
            </a:lvl2pPr>
            <a:lvl3pPr marL="1116965" indent="0">
              <a:buNone/>
              <a:defRPr sz="2200" b="1"/>
            </a:lvl3pPr>
            <a:lvl4pPr marL="1675130" indent="0">
              <a:buNone/>
              <a:defRPr sz="2000" b="1"/>
            </a:lvl4pPr>
            <a:lvl5pPr marL="2233295" indent="0">
              <a:buNone/>
              <a:defRPr sz="2000" b="1"/>
            </a:lvl5pPr>
            <a:lvl6pPr marL="2791460" indent="0">
              <a:buNone/>
              <a:defRPr sz="2000" b="1"/>
            </a:lvl6pPr>
            <a:lvl7pPr marL="3350260" indent="0">
              <a:buNone/>
              <a:defRPr sz="2000" b="1"/>
            </a:lvl7pPr>
            <a:lvl8pPr marL="3908425" indent="0">
              <a:buNone/>
              <a:defRPr sz="2000" b="1"/>
            </a:lvl8pPr>
            <a:lvl9pPr marL="4466590" indent="0">
              <a:buNone/>
              <a:defRPr sz="20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 hasCustomPrompt="1"/>
          </p:nvPr>
        </p:nvSpPr>
        <p:spPr>
          <a:xfrm>
            <a:off x="5486941" y="3083086"/>
            <a:ext cx="4774347" cy="560131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540070" y="387074"/>
            <a:ext cx="3553570" cy="164731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 hasCustomPrompt="1"/>
          </p:nvPr>
        </p:nvSpPr>
        <p:spPr>
          <a:xfrm>
            <a:off x="4223030" y="387076"/>
            <a:ext cx="6038255" cy="829733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540070" y="2034391"/>
            <a:ext cx="3553570" cy="6650016"/>
          </a:xfrm>
        </p:spPr>
        <p:txBody>
          <a:bodyPr/>
          <a:lstStyle>
            <a:lvl1pPr marL="0" indent="0">
              <a:buNone/>
              <a:defRPr sz="1700"/>
            </a:lvl1pPr>
            <a:lvl2pPr marL="558165" indent="0">
              <a:buNone/>
              <a:defRPr sz="1500"/>
            </a:lvl2pPr>
            <a:lvl3pPr marL="1116965" indent="0">
              <a:buNone/>
              <a:defRPr sz="1200"/>
            </a:lvl3pPr>
            <a:lvl4pPr marL="1675130" indent="0">
              <a:buNone/>
              <a:defRPr sz="1100"/>
            </a:lvl4pPr>
            <a:lvl5pPr marL="2233295" indent="0">
              <a:buNone/>
              <a:defRPr sz="1100"/>
            </a:lvl5pPr>
            <a:lvl6pPr marL="2791460" indent="0">
              <a:buNone/>
              <a:defRPr sz="1100"/>
            </a:lvl6pPr>
            <a:lvl7pPr marL="3350260" indent="0">
              <a:buNone/>
              <a:defRPr sz="1100"/>
            </a:lvl7pPr>
            <a:lvl8pPr marL="3908425" indent="0">
              <a:buNone/>
              <a:defRPr sz="1100"/>
            </a:lvl8pPr>
            <a:lvl9pPr marL="4466590" indent="0">
              <a:buNone/>
              <a:defRPr sz="1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2117140" y="6805295"/>
            <a:ext cx="6480810" cy="80340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2117140" y="868667"/>
            <a:ext cx="6480810" cy="5833110"/>
          </a:xfrm>
        </p:spPr>
        <p:txBody>
          <a:bodyPr/>
          <a:lstStyle>
            <a:lvl1pPr marL="0" indent="0">
              <a:buNone/>
              <a:defRPr sz="3900"/>
            </a:lvl1pPr>
            <a:lvl2pPr marL="558165" indent="0">
              <a:buNone/>
              <a:defRPr sz="3400"/>
            </a:lvl2pPr>
            <a:lvl3pPr marL="1116965" indent="0">
              <a:buNone/>
              <a:defRPr sz="2900"/>
            </a:lvl3pPr>
            <a:lvl4pPr marL="1675130" indent="0">
              <a:buNone/>
              <a:defRPr sz="2400"/>
            </a:lvl4pPr>
            <a:lvl5pPr marL="2233295" indent="0">
              <a:buNone/>
              <a:defRPr sz="2400"/>
            </a:lvl5pPr>
            <a:lvl6pPr marL="2791460" indent="0">
              <a:buNone/>
              <a:defRPr sz="2400"/>
            </a:lvl6pPr>
            <a:lvl7pPr marL="3350260" indent="0">
              <a:buNone/>
              <a:defRPr sz="2400"/>
            </a:lvl7pPr>
            <a:lvl8pPr marL="3908425" indent="0">
              <a:buNone/>
              <a:defRPr sz="2400"/>
            </a:lvl8pPr>
            <a:lvl9pPr marL="4466590" indent="0">
              <a:buNone/>
              <a:defRPr sz="24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 hasCustomPrompt="1"/>
          </p:nvPr>
        </p:nvSpPr>
        <p:spPr>
          <a:xfrm>
            <a:off x="2117140" y="7608700"/>
            <a:ext cx="6480810" cy="1140967"/>
          </a:xfrm>
        </p:spPr>
        <p:txBody>
          <a:bodyPr/>
          <a:lstStyle>
            <a:lvl1pPr marL="0" indent="0">
              <a:buNone/>
              <a:defRPr sz="1700"/>
            </a:lvl1pPr>
            <a:lvl2pPr marL="558165" indent="0">
              <a:buNone/>
              <a:defRPr sz="1500"/>
            </a:lvl2pPr>
            <a:lvl3pPr marL="1116965" indent="0">
              <a:buNone/>
              <a:defRPr sz="1200"/>
            </a:lvl3pPr>
            <a:lvl4pPr marL="1675130" indent="0">
              <a:buNone/>
              <a:defRPr sz="1100"/>
            </a:lvl4pPr>
            <a:lvl5pPr marL="2233295" indent="0">
              <a:buNone/>
              <a:defRPr sz="1100"/>
            </a:lvl5pPr>
            <a:lvl6pPr marL="2791460" indent="0">
              <a:buNone/>
              <a:defRPr sz="1100"/>
            </a:lvl6pPr>
            <a:lvl7pPr marL="3350260" indent="0">
              <a:buNone/>
              <a:defRPr sz="1100"/>
            </a:lvl7pPr>
            <a:lvl8pPr marL="3908425" indent="0">
              <a:buNone/>
              <a:defRPr sz="1100"/>
            </a:lvl8pPr>
            <a:lvl9pPr marL="4466590" indent="0">
              <a:buNone/>
              <a:defRPr sz="1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 hasCustomPrompt="1"/>
          </p:nvPr>
        </p:nvSpPr>
        <p:spPr>
          <a:xfrm>
            <a:off x="7830979" y="389328"/>
            <a:ext cx="2430304" cy="8295079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 hasCustomPrompt="1"/>
          </p:nvPr>
        </p:nvSpPr>
        <p:spPr>
          <a:xfrm>
            <a:off x="540069" y="389328"/>
            <a:ext cx="7110889" cy="8295079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540070" y="389327"/>
            <a:ext cx="9721215" cy="1620308"/>
          </a:xfrm>
          <a:prstGeom prst="rect">
            <a:avLst/>
          </a:prstGeom>
        </p:spPr>
        <p:txBody>
          <a:bodyPr vert="horz" lIns="111667" tIns="55833" rIns="111667" bIns="55833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0070" y="2268433"/>
            <a:ext cx="9721215" cy="6415971"/>
          </a:xfrm>
          <a:prstGeom prst="rect">
            <a:avLst/>
          </a:prstGeom>
        </p:spPr>
        <p:txBody>
          <a:bodyPr vert="horz" lIns="111667" tIns="55833" rIns="111667" bIns="55833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  <a:endParaRPr lang="th-TH" smtClean="0"/>
          </a:p>
          <a:p>
            <a:pPr lvl="1"/>
            <a:r>
              <a:rPr lang="th-TH" smtClean="0"/>
              <a:t>ระดับที่สอง</a:t>
            </a:r>
            <a:endParaRPr lang="th-TH" smtClean="0"/>
          </a:p>
          <a:p>
            <a:pPr lvl="2"/>
            <a:r>
              <a:rPr lang="th-TH" smtClean="0"/>
              <a:t>ระดับที่สาม</a:t>
            </a:r>
            <a:endParaRPr lang="th-TH" smtClean="0"/>
          </a:p>
          <a:p>
            <a:pPr lvl="3"/>
            <a:r>
              <a:rPr lang="th-TH" smtClean="0"/>
              <a:t>ระดับที่สี่</a:t>
            </a:r>
            <a:endParaRPr lang="th-TH" smtClean="0"/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540068" y="9010718"/>
            <a:ext cx="2520315" cy="517599"/>
          </a:xfrm>
          <a:prstGeom prst="rect">
            <a:avLst/>
          </a:prstGeom>
        </p:spPr>
        <p:txBody>
          <a:bodyPr vert="horz" lIns="111667" tIns="55833" rIns="111667" bIns="55833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8B270-6576-4CD1-89E3-E7700EB7CDD6}" type="datetimeFigureOut">
              <a:rPr lang="th-TH" smtClean="0"/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690461" y="9010718"/>
            <a:ext cx="3420428" cy="517599"/>
          </a:xfrm>
          <a:prstGeom prst="rect">
            <a:avLst/>
          </a:prstGeom>
        </p:spPr>
        <p:txBody>
          <a:bodyPr vert="horz" lIns="111667" tIns="55833" rIns="111667" bIns="55833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740970" y="9010718"/>
            <a:ext cx="2520315" cy="517599"/>
          </a:xfrm>
          <a:prstGeom prst="rect">
            <a:avLst/>
          </a:prstGeom>
        </p:spPr>
        <p:txBody>
          <a:bodyPr vert="horz" lIns="111667" tIns="55833" rIns="111667" bIns="55833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B45EC-97FF-489C-968E-856AB426AABF}" type="slidenum">
              <a:rPr lang="th-TH" smtClean="0"/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16965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8465" indent="-418465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907415" indent="-349250" algn="l" defTabSz="11169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395730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53895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512695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70860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29025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87190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45990" indent="-279400" algn="l" defTabSz="11169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558165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116965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130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2233295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2791460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3350260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3908425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4466590" algn="l" defTabSz="111696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สี่เหลี่ยมผืนผ้า 61"/>
          <p:cNvSpPr/>
          <p:nvPr/>
        </p:nvSpPr>
        <p:spPr>
          <a:xfrm>
            <a:off x="5328667" y="6013053"/>
            <a:ext cx="5472683" cy="3708797"/>
          </a:xfrm>
          <a:prstGeom prst="rect">
            <a:avLst/>
          </a:prstGeom>
          <a:solidFill>
            <a:srgbClr val="FFFF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8" name="สี่เหลี่ยมผืนผ้า 37"/>
          <p:cNvSpPr/>
          <p:nvPr/>
        </p:nvSpPr>
        <p:spPr>
          <a:xfrm>
            <a:off x="1" y="108397"/>
            <a:ext cx="10138687" cy="1277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584252" y="116728"/>
            <a:ext cx="2650937" cy="789865"/>
          </a:xfrm>
          <a:prstGeom prst="rect">
            <a:avLst/>
          </a:prstGeom>
          <a:noFill/>
        </p:spPr>
        <p:txBody>
          <a:bodyPr wrap="square" lIns="111667" tIns="55833" rIns="111667" bIns="55833" rtlCol="0">
            <a:spAutoFit/>
          </a:bodyPr>
          <a:lstStyle/>
          <a:p>
            <a:r>
              <a:rPr lang="th-TH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</a:t>
            </a:r>
            <a:endParaRPr lang="th-T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4292" y="738917"/>
            <a:ext cx="5408723" cy="666754"/>
          </a:xfrm>
          <a:prstGeom prst="rect">
            <a:avLst/>
          </a:prstGeom>
          <a:noFill/>
        </p:spPr>
        <p:txBody>
          <a:bodyPr wrap="square" lIns="111667" tIns="55833" rIns="111667" bIns="55833" rtlCol="0">
            <a:spAutoFit/>
          </a:bodyPr>
          <a:lstStyle/>
          <a:p>
            <a:r>
              <a:rPr lang="th-TH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ภาษีที่ดินและสิ่งปลูกสร้าง ภาษีป้าย</a:t>
            </a:r>
            <a:endParaRPr lang="th-TH" sz="3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16" name="สี่เหลี่ยมผืนผ้ามุมมน 15"/>
          <p:cNvSpPr/>
          <p:nvPr/>
        </p:nvSpPr>
        <p:spPr>
          <a:xfrm>
            <a:off x="121920" y="8343265"/>
            <a:ext cx="4927600" cy="1050290"/>
          </a:xfrm>
          <a:prstGeom prst="roundRect">
            <a:avLst/>
          </a:prstGeom>
          <a:solidFill>
            <a:srgbClr val="FFB7D4"/>
          </a:solidFill>
          <a:ln>
            <a:solidFill>
              <a:srgbClr val="FFB7D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1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สอบถามข้อมูลเพิ่มเติมได้ที่  </a:t>
            </a:r>
            <a:r>
              <a:rPr lang="th-TH" sz="18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endParaRPr lang="th-TH" sz="1800" b="1" u="sng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กองคลัง 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ฝ่ายพัฒนารายได้ เทศบาลตำบลบางจาก</a:t>
            </a:r>
            <a:endParaRPr lang="th-TH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alt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   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โทร </a:t>
            </a: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075-399779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1800" b="1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" panose="05000000000000000000" charset="0"/>
              </a:rPr>
              <a:t></a:t>
            </a:r>
            <a:endParaRPr lang="th-TH" sz="1800" b="1" dirty="0" smtClean="0">
              <a:latin typeface="TH SarabunPSK" panose="020B0500040200020003" pitchFamily="34" charset="-34"/>
              <a:cs typeface="TH SarabunPSK" panose="020B0500040200020003" pitchFamily="34" charset="-34"/>
              <a:sym typeface="Wingdings" panose="05000000000000000000" charset="0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1293343" y="1647157"/>
            <a:ext cx="3531268" cy="621480"/>
          </a:xfrm>
          <a:prstGeom prst="roundRect">
            <a:avLst/>
          </a:prstGeom>
          <a:solidFill>
            <a:srgbClr val="FF3F8D"/>
          </a:solidFill>
          <a:ln>
            <a:solidFill>
              <a:srgbClr val="FF75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ภาษีที่ดินและสิ่งปลูกสร้าง</a:t>
            </a:r>
            <a:endParaRPr lang="th-TH" sz="3200" b="1" dirty="0"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grpSp>
        <p:nvGrpSpPr>
          <p:cNvPr id="61" name="กลุ่ม 60"/>
          <p:cNvGrpSpPr/>
          <p:nvPr/>
        </p:nvGrpSpPr>
        <p:grpSpPr>
          <a:xfrm>
            <a:off x="213992" y="3276749"/>
            <a:ext cx="4824337" cy="4901151"/>
            <a:chOff x="205782" y="4115690"/>
            <a:chExt cx="4824337" cy="4901151"/>
          </a:xfrm>
        </p:grpSpPr>
        <p:sp>
          <p:nvSpPr>
            <p:cNvPr id="20" name="สี่เหลี่ยมผืนผ้ามุมมน 19"/>
            <p:cNvSpPr/>
            <p:nvPr/>
          </p:nvSpPr>
          <p:spPr>
            <a:xfrm>
              <a:off x="210196" y="4115690"/>
              <a:ext cx="4819922" cy="454658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แจ้งรายการที่ดินและสิ่งปลูกสร้าง    ภายในเดือนมกราคม 2568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1" name="สี่เหลี่ยมผืนผ้ามุมมน 20"/>
            <p:cNvSpPr/>
            <p:nvPr/>
          </p:nvSpPr>
          <p:spPr>
            <a:xfrm>
              <a:off x="210195" y="4660106"/>
              <a:ext cx="4819923" cy="454658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ประกาศราคาประเมินทุนทรัพย์       ก่อนวันที่ 1 เมษายน 2568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2" name="สี่เหลี่ยมผืนผ้ามุมมน 21"/>
            <p:cNvSpPr/>
            <p:nvPr/>
          </p:nvSpPr>
          <p:spPr>
            <a:xfrm>
              <a:off x="210195" y="5204522"/>
              <a:ext cx="4819924" cy="454658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แจ้งประเมินภาษีให้แก่ผู้เสียภาษี      ภายในเดือน เมษายน 2568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3" name="สี่เหลี่ยมผืนผ้ามุมมน 22"/>
            <p:cNvSpPr/>
            <p:nvPr/>
          </p:nvSpPr>
          <p:spPr>
            <a:xfrm>
              <a:off x="207889" y="5748938"/>
              <a:ext cx="4822230" cy="454658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ชำระภาษีตามแบบแจ้งการประเมิน   ภายในเดือน มิถุนายน 2568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4" name="สี่เหลี่ยมผืนผ้ามุมมน 23"/>
            <p:cNvSpPr/>
            <p:nvPr/>
          </p:nvSpPr>
          <p:spPr>
            <a:xfrm>
              <a:off x="207889" y="6293354"/>
              <a:ext cx="4822230" cy="454658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ผ่อนชำระภาษี                            มิถุนายน -  สิงหาคม  2568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6" name="สี่เหลี่ยมผืนผ้ามุมมน 25"/>
            <p:cNvSpPr/>
            <p:nvPr/>
          </p:nvSpPr>
          <p:spPr>
            <a:xfrm>
              <a:off x="207889" y="6831750"/>
              <a:ext cx="4822230" cy="1244380"/>
            </a:xfrm>
            <a:prstGeom prst="roundRect">
              <a:avLst>
                <a:gd name="adj" fmla="val 0"/>
              </a:avLst>
            </a:prstGeom>
            <a:solidFill>
              <a:srgbClr val="FFE7FF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th-TH" sz="16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เบี้ยปรับ </a:t>
              </a:r>
              <a:r>
                <a:rPr lang="en-US" sz="16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:</a:t>
              </a:r>
              <a:endPara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endParaRPr lang="th-TH" sz="1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endPara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r>
                <a:rPr lang="th-TH" sz="16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เงินเพิ่ม </a:t>
              </a:r>
              <a:r>
                <a:rPr lang="en-US" sz="16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:</a:t>
              </a:r>
              <a:endPara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endParaRPr lang="th-TH" sz="16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62948" y="6851994"/>
              <a:ext cx="4025461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th-TH" sz="1600" b="1" dirty="0" smtClean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ร้อยละ 10 ของค่าภาษี ชำระภาษีก่อนออกหนังสือแจ้งเตือน</a:t>
              </a:r>
              <a:endPara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r>
                <a:rPr lang="th-TH" sz="1600" b="1" dirty="0" smtClean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ร้อยละ 20 ของค่าภาษี ชำระภายในวันที่กำหนดไว้ในหนังสือแจ้งเตือน</a:t>
              </a:r>
              <a:endPara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r>
                <a:rPr lang="th-TH" sz="1600" b="1" dirty="0" smtClean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ร้อยละ 40 ของค่าภาษี ชำระเกินวันที่</a:t>
              </a:r>
              <a:r>
                <a:rPr lang="th-TH" sz="1600" b="1" dirty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กำหนดไว้ในหนังสือแจ้ง</a:t>
              </a:r>
              <a:r>
                <a:rPr lang="th-TH" sz="1600" b="1" dirty="0" smtClean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เตือน</a:t>
              </a:r>
              <a:endPara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r>
                <a:rPr lang="th-TH" sz="1600" b="1" dirty="0" smtClean="0">
                  <a:latin typeface="TH SarabunPSK" panose="020B0500040200020003" pitchFamily="34" charset="-34"/>
                  <a:cs typeface="TH SarabunPSK" panose="020B0500040200020003" pitchFamily="34" charset="-34"/>
                  <a:sym typeface="Wingdings 2" panose="05020102010507070707"/>
                </a:rPr>
                <a:t>ร้อยละ 1 ของค่าภาษี ต่อเดือนที่ค้างชำระ</a:t>
              </a:r>
              <a:endPara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  <a:sym typeface="Wingdings 2" panose="05020102010507070707"/>
              </a:endParaRPr>
            </a:p>
            <a:p>
              <a:endParaRPr lang="th-TH" sz="1600" dirty="0"/>
            </a:p>
          </p:txBody>
        </p:sp>
        <p:sp>
          <p:nvSpPr>
            <p:cNvPr id="29" name="สี่เหลี่ยมผืนผ้ามุมมน 28"/>
            <p:cNvSpPr/>
            <p:nvPr/>
          </p:nvSpPr>
          <p:spPr>
            <a:xfrm>
              <a:off x="205782" y="8148138"/>
              <a:ext cx="4824335" cy="868703"/>
            </a:xfrm>
            <a:prstGeom prst="roundRect">
              <a:avLst>
                <a:gd name="adj" fmla="val 0"/>
              </a:avLst>
            </a:prstGeom>
            <a:solidFill>
              <a:srgbClr val="FFB7D4"/>
            </a:soli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บทลงโทษ </a:t>
              </a:r>
              <a:r>
                <a:rPr lang="en-US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:</a:t>
              </a:r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เบี้ยปรับ เงินเพิ่ม อายัดทรัพย์สินและขายทอดตลาด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       ระงับการทำนิติกรรมเกี่ยวกับที่ดิน</a:t>
              </a:r>
              <a:endPara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835144" y="5941045"/>
            <a:ext cx="3453963" cy="482088"/>
          </a:xfrm>
          <a:prstGeom prst="rect">
            <a:avLst/>
          </a:prstGeom>
          <a:noFill/>
        </p:spPr>
        <p:txBody>
          <a:bodyPr wrap="none" lIns="111667" tIns="55833" rIns="111667" bIns="55833" rtlCol="0">
            <a:spAutoFit/>
          </a:bodyPr>
          <a:lstStyle/>
          <a:p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อัตราภาษีป้ายใหม่ (บาท/500 </a:t>
            </a:r>
            <a:r>
              <a:rPr lang="th-TH" sz="2400" b="1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ตร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.ซม.)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รูปห้าเหลี่ยม 38"/>
          <p:cNvSpPr/>
          <p:nvPr/>
        </p:nvSpPr>
        <p:spPr>
          <a:xfrm rot="5400000">
            <a:off x="8878862" y="95856"/>
            <a:ext cx="1907307" cy="1793504"/>
          </a:xfrm>
          <a:prstGeom prst="homePlate">
            <a:avLst>
              <a:gd name="adj" fmla="val 24496"/>
            </a:avLst>
          </a:prstGeom>
          <a:solidFill>
            <a:srgbClr val="FDE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9117330" y="188595"/>
            <a:ext cx="1469390" cy="664210"/>
          </a:xfrm>
          <a:prstGeom prst="rect">
            <a:avLst/>
          </a:prstGeom>
          <a:noFill/>
        </p:spPr>
        <p:txBody>
          <a:bodyPr wrap="square" lIns="111667" tIns="55833" rIns="111667" bIns="55833" rtlCol="0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ประจำปี</a:t>
            </a:r>
            <a:endParaRPr lang="th-TH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29067" y="637069"/>
            <a:ext cx="1685290" cy="1033780"/>
          </a:xfrm>
          <a:prstGeom prst="rect">
            <a:avLst/>
          </a:prstGeom>
          <a:noFill/>
        </p:spPr>
        <p:txBody>
          <a:bodyPr wrap="none" lIns="111667" tIns="55833" rIns="111667" bIns="55833" rtlCol="0">
            <a:spAutoFit/>
          </a:bodyPr>
          <a:lstStyle/>
          <a:p>
            <a:r>
              <a:rPr lang="en-US" alt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2</a:t>
            </a:r>
            <a:r>
              <a:rPr 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56</a:t>
            </a:r>
            <a:r>
              <a:rPr lang="en-US" altLang="th-TH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K2D July8" panose="02000506000000020004" pitchFamily="2" charset="-34"/>
                <a:cs typeface="TH K2D July8" panose="02000506000000020004" pitchFamily="2" charset="-34"/>
              </a:rPr>
              <a:t>8</a:t>
            </a:r>
            <a:endParaRPr lang="en-US" altLang="th-TH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sp>
        <p:nvSpPr>
          <p:cNvPr id="40" name="สี่เหลี่ยมผืนผ้ามุมมน 39"/>
          <p:cNvSpPr/>
          <p:nvPr/>
        </p:nvSpPr>
        <p:spPr>
          <a:xfrm>
            <a:off x="6912843" y="1548557"/>
            <a:ext cx="1950913" cy="621480"/>
          </a:xfrm>
          <a:prstGeom prst="roundRect">
            <a:avLst/>
          </a:prstGeom>
          <a:solidFill>
            <a:srgbClr val="FF3F8D"/>
          </a:solidFill>
          <a:ln>
            <a:solidFill>
              <a:srgbClr val="FF75AD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 smtClean="0">
                <a:latin typeface="TH K2D July8" panose="02000506000000020004" pitchFamily="2" charset="-34"/>
                <a:cs typeface="TH K2D July8" panose="02000506000000020004" pitchFamily="2" charset="-34"/>
              </a:rPr>
              <a:t>ภาษีป้าย</a:t>
            </a:r>
            <a:endParaRPr lang="th-TH" sz="3200" b="1" dirty="0" smtClean="0">
              <a:latin typeface="TH K2D July8" panose="02000506000000020004" pitchFamily="2" charset="-34"/>
              <a:cs typeface="TH K2D July8" panose="02000506000000020004" pitchFamily="2" charset="-34"/>
            </a:endParaRPr>
          </a:p>
        </p:txBody>
      </p:sp>
      <p:grpSp>
        <p:nvGrpSpPr>
          <p:cNvPr id="47" name="กลุ่ม 46"/>
          <p:cNvGrpSpPr/>
          <p:nvPr/>
        </p:nvGrpSpPr>
        <p:grpSpPr>
          <a:xfrm>
            <a:off x="5629103" y="2256187"/>
            <a:ext cx="5100165" cy="3756866"/>
            <a:chOff x="5629102" y="2268971"/>
            <a:chExt cx="5100165" cy="3478352"/>
          </a:xfrm>
        </p:grpSpPr>
        <p:sp>
          <p:nvSpPr>
            <p:cNvPr id="41" name="สี่เหลี่ยมผืนผ้ามุมมน 40"/>
            <p:cNvSpPr/>
            <p:nvPr/>
          </p:nvSpPr>
          <p:spPr>
            <a:xfrm>
              <a:off x="6415970" y="2268971"/>
              <a:ext cx="4313297" cy="503399"/>
            </a:xfrm>
            <a:prstGeom prst="roundRect">
              <a:avLst/>
            </a:prstGeom>
            <a:solidFill>
              <a:srgbClr val="FFB7D4"/>
            </a:solidFill>
            <a:ln>
              <a:solidFill>
                <a:srgbClr val="FF75A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ผู้เสียภาษี </a:t>
              </a:r>
              <a:r>
                <a:rPr lang="en-US" sz="2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: </a:t>
              </a:r>
              <a:r>
                <a:rPr lang="th-TH" sz="2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เจ้าของหรือผู้ครอบครองป้าย</a:t>
              </a:r>
              <a:endPara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2" name="สี่เหลี่ยมผืนผ้ามุมมน 41"/>
            <p:cNvSpPr/>
            <p:nvPr/>
          </p:nvSpPr>
          <p:spPr>
            <a:xfrm>
              <a:off x="5629102" y="2845692"/>
              <a:ext cx="5100164" cy="503399"/>
            </a:xfrm>
            <a:prstGeom prst="roundRect">
              <a:avLst/>
            </a:prstGeom>
            <a:solidFill>
              <a:srgbClr val="FFE7FF"/>
            </a:solidFill>
            <a:ln>
              <a:solidFill>
                <a:srgbClr val="FF75A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ยื่นแบบแสดงรายการ (</a:t>
              </a:r>
              <a:r>
                <a:rPr lang="th-TH" sz="2000" b="1" dirty="0" err="1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ภ.ป</a:t>
              </a:r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.1) มกราคม – มีนาคม 256</a:t>
              </a:r>
              <a:r>
                <a:rPr lang="en-US" alt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8</a:t>
              </a:r>
              <a:endParaRPr lang="en-US" alt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3" name="สี่เหลี่ยมผืนผ้ามุมมน 42"/>
            <p:cNvSpPr/>
            <p:nvPr/>
          </p:nvSpPr>
          <p:spPr>
            <a:xfrm>
              <a:off x="5629102" y="3420442"/>
              <a:ext cx="5100164" cy="503399"/>
            </a:xfrm>
            <a:prstGeom prst="roundRect">
              <a:avLst/>
            </a:prstGeom>
            <a:solidFill>
              <a:srgbClr val="FFE7FF"/>
            </a:solidFill>
            <a:ln>
              <a:solidFill>
                <a:srgbClr val="FF75A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ระยะเวลาการชำระภาษี ภายใน 15 วัน นับแต่วันที่ได้รับแจ้งประเมิน 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4" name="สี่เหลี่ยมผืนผ้ามุมมน 43"/>
            <p:cNvSpPr/>
            <p:nvPr/>
          </p:nvSpPr>
          <p:spPr>
            <a:xfrm>
              <a:off x="5629102" y="3996506"/>
              <a:ext cx="5100164" cy="503399"/>
            </a:xfrm>
            <a:prstGeom prst="roundRect">
              <a:avLst/>
            </a:prstGeom>
            <a:solidFill>
              <a:srgbClr val="FFE7FF"/>
            </a:solidFill>
            <a:ln>
              <a:solidFill>
                <a:srgbClr val="FF75A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ไม่ยื่นแบบตามเวลาที่กำหนด เงินเพิ่มร้อยละ 10 ของภาษีป้าย  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5" name="สี่เหลี่ยมผืนผ้ามุมมน 44"/>
            <p:cNvSpPr/>
            <p:nvPr/>
          </p:nvSpPr>
          <p:spPr>
            <a:xfrm>
              <a:off x="5629102" y="4572570"/>
              <a:ext cx="5100164" cy="503399"/>
            </a:xfrm>
            <a:prstGeom prst="roundRect">
              <a:avLst/>
            </a:prstGeom>
            <a:solidFill>
              <a:srgbClr val="FFE7FF"/>
            </a:solidFill>
            <a:ln>
              <a:solidFill>
                <a:srgbClr val="FF75AD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ไม่ชำระภายในเวลาที่กำหนด เงินเพิ่มร้อยละ 2 ต่อเดือนของภาษีป้าย  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46" name="สี่เหลี่ยมผืนผ้ามุมมน 45"/>
            <p:cNvSpPr/>
            <p:nvPr/>
          </p:nvSpPr>
          <p:spPr>
            <a:xfrm>
              <a:off x="6415970" y="5132474"/>
              <a:ext cx="4313297" cy="614849"/>
            </a:xfrm>
            <a:prstGeom prst="roundRect">
              <a:avLst/>
            </a:prstGeom>
            <a:solidFill>
              <a:srgbClr val="FFE7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กรณีติดตั้งป้ายใหม่ ให้ยื่นแบบฯและชำระภาษี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algn="ctr"/>
              <a:r>
                <a:rPr lang="th-TH" sz="20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ภายใน 15 วัน นับแต่วันที่ติดตั้ง </a:t>
              </a:r>
              <a:endPara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</p:grpSp>
      <p:grpSp>
        <p:nvGrpSpPr>
          <p:cNvPr id="59" name="กลุ่ม 58"/>
          <p:cNvGrpSpPr/>
          <p:nvPr/>
        </p:nvGrpSpPr>
        <p:grpSpPr>
          <a:xfrm>
            <a:off x="5328667" y="6338626"/>
            <a:ext cx="5400601" cy="3320350"/>
            <a:chOff x="5328667" y="6338626"/>
            <a:chExt cx="5400601" cy="3320350"/>
          </a:xfrm>
        </p:grpSpPr>
        <p:sp>
          <p:nvSpPr>
            <p:cNvPr id="49" name="รูปห้าเหลี่ยม 48"/>
            <p:cNvSpPr/>
            <p:nvPr/>
          </p:nvSpPr>
          <p:spPr>
            <a:xfrm>
              <a:off x="5328667" y="6338626"/>
              <a:ext cx="1571773" cy="713787"/>
            </a:xfrm>
            <a:prstGeom prst="homePlate">
              <a:avLst>
                <a:gd name="adj" fmla="val 19285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ประเภท 1</a:t>
              </a:r>
              <a:endParaRPr lang="th-TH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อักษรไทยล้วน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0" name="รูปห้าเหลี่ยม 49"/>
            <p:cNvSpPr/>
            <p:nvPr/>
          </p:nvSpPr>
          <p:spPr>
            <a:xfrm>
              <a:off x="5328667" y="7116362"/>
              <a:ext cx="1727567" cy="1246795"/>
            </a:xfrm>
            <a:prstGeom prst="homePlate">
              <a:avLst>
                <a:gd name="adj" fmla="val 19285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ประเภท 2</a:t>
              </a:r>
              <a:endParaRPr lang="th-TH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อักษรไทยปนกับ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ต่างประเทศ/ภาพ/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เครื่องหมายอื่น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1" name="รูปห้าเหลี่ยม 50"/>
            <p:cNvSpPr/>
            <p:nvPr/>
          </p:nvSpPr>
          <p:spPr>
            <a:xfrm>
              <a:off x="5328667" y="8389317"/>
              <a:ext cx="1745272" cy="1269659"/>
            </a:xfrm>
            <a:prstGeom prst="homePlate">
              <a:avLst>
                <a:gd name="adj" fmla="val 19285"/>
              </a:avLst>
            </a:prstGeom>
            <a:solidFill>
              <a:srgbClr val="FFB7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th-TH" sz="2000" b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ประเภท 3</a:t>
              </a:r>
              <a:endParaRPr lang="th-TH" sz="2000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ไม่มีอักษรไทย/ 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อักษรไทยอยู่ใต้/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r>
                <a:rPr lang="th-TH" sz="2000" b="1" dirty="0" smtClean="0">
                  <a:solidFill>
                    <a:schemeClr val="tx1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ต่ำกว่าต่างประเทศ</a:t>
              </a:r>
              <a:endParaRPr lang="th-TH" sz="20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3" name="สี่เหลี่ยมผืนผ้ามุมมน 52"/>
            <p:cNvSpPr/>
            <p:nvPr/>
          </p:nvSpPr>
          <p:spPr>
            <a:xfrm>
              <a:off x="7371536" y="6373093"/>
              <a:ext cx="3357732" cy="664080"/>
            </a:xfrm>
            <a:prstGeom prst="roundRect">
              <a:avLst/>
            </a:prstGeom>
            <a:solidFill>
              <a:srgbClr val="FFE7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 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เคลื่อนที่/เปลี่ยนได้  </a:t>
              </a:r>
              <a:r>
                <a:rPr lang="th-TH" sz="2000" i="1" dirty="0" smtClean="0">
                  <a:solidFill>
                    <a:srgbClr val="FF3F8D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10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 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เคลื่อนที่/เปลี่ยนไม่ได้   5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4" name="สี่เหลี่ยมผืนผ้ามุมมน 53"/>
            <p:cNvSpPr/>
            <p:nvPr/>
          </p:nvSpPr>
          <p:spPr>
            <a:xfrm>
              <a:off x="7353015" y="7293189"/>
              <a:ext cx="3376253" cy="912006"/>
            </a:xfrm>
            <a:prstGeom prst="roundRect">
              <a:avLst/>
            </a:prstGeom>
            <a:solidFill>
              <a:srgbClr val="FFE7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เคลื่อนที่/เปลี่ยนได้    </a:t>
              </a:r>
              <a:r>
                <a:rPr lang="th-TH" sz="2000" i="1" dirty="0" smtClean="0">
                  <a:solidFill>
                    <a:srgbClr val="FF3F8D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52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 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เคลื่อนที่/เปลี่ยนไม่ได้ 26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5" name="สี่เหลี่ยมผืนผ้ามุมมน 54"/>
            <p:cNvSpPr/>
            <p:nvPr/>
          </p:nvSpPr>
          <p:spPr>
            <a:xfrm>
              <a:off x="7353014" y="8533333"/>
              <a:ext cx="3376253" cy="939558"/>
            </a:xfrm>
            <a:prstGeom prst="roundRect">
              <a:avLst/>
            </a:prstGeom>
            <a:solidFill>
              <a:srgbClr val="FFE7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 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เคลื่อนที่/เปลี่ยนได้</a:t>
              </a:r>
              <a:r>
                <a:rPr lang="th-TH" sz="2000" i="1" dirty="0" smtClean="0">
                  <a:solidFill>
                    <a:srgbClr val="FF3F8D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        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52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  <a:p>
              <a:pPr marL="514350" indent="-514350">
                <a:buAutoNum type="thaiAlphaParenBoth"/>
              </a:pP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ข้อความ </a:t>
              </a:r>
              <a:r>
                <a:rPr lang="th-TH" sz="2000" b="1" i="1" dirty="0" smtClean="0">
                  <a:solidFill>
                    <a:srgbClr val="FF0000"/>
                  </a:solidFill>
                  <a:latin typeface="TH SarabunPSK" panose="020B0500040200020003" pitchFamily="34" charset="-34"/>
                  <a:cs typeface="TH SarabunPSK" panose="020B0500040200020003" pitchFamily="34" charset="-34"/>
                </a:rPr>
                <a:t>ไม่</a:t>
              </a:r>
              <a:r>
                <a:rPr lang="th-TH" sz="20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เคลื่อนที่/เปลี่ยนไม่ได้ 50</a:t>
              </a:r>
              <a:endPara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sp>
          <p:nvSpPr>
            <p:cNvPr id="56" name="สามเหลี่ยมหน้าจั่ว 55"/>
            <p:cNvSpPr/>
            <p:nvPr/>
          </p:nvSpPr>
          <p:spPr>
            <a:xfrm rot="5400000">
              <a:off x="7075253" y="8938239"/>
              <a:ext cx="296780" cy="189551"/>
            </a:xfrm>
            <a:prstGeom prst="triangle">
              <a:avLst/>
            </a:prstGeom>
            <a:solidFill>
              <a:srgbClr val="FF3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7" name="สามเหลี่ยมหน้าจั่ว 56"/>
            <p:cNvSpPr/>
            <p:nvPr/>
          </p:nvSpPr>
          <p:spPr>
            <a:xfrm rot="5400000">
              <a:off x="7075253" y="7642095"/>
              <a:ext cx="296780" cy="189551"/>
            </a:xfrm>
            <a:prstGeom prst="triangle">
              <a:avLst/>
            </a:prstGeom>
            <a:solidFill>
              <a:srgbClr val="FF3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8" name="สามเหลี่ยมหน้าจั่ว 57"/>
            <p:cNvSpPr/>
            <p:nvPr/>
          </p:nvSpPr>
          <p:spPr>
            <a:xfrm rot="5400000">
              <a:off x="7075254" y="6561975"/>
              <a:ext cx="296780" cy="189551"/>
            </a:xfrm>
            <a:prstGeom prst="triangle">
              <a:avLst/>
            </a:prstGeom>
            <a:solidFill>
              <a:srgbClr val="FF3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60" name="สี่เหลี่ยมผืนผ้ามุมมน 59"/>
          <p:cNvSpPr/>
          <p:nvPr/>
        </p:nvSpPr>
        <p:spPr>
          <a:xfrm>
            <a:off x="213993" y="2420011"/>
            <a:ext cx="5114674" cy="784730"/>
          </a:xfrm>
          <a:prstGeom prst="roundRect">
            <a:avLst>
              <a:gd name="adj" fmla="val 0"/>
            </a:avLst>
          </a:prstGeom>
          <a:solidFill>
            <a:srgbClr val="FFB7D4"/>
          </a:solidFill>
          <a:ln>
            <a:solidFill>
              <a:srgbClr val="FFCC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ผู้เสียภาษี </a:t>
            </a:r>
            <a:r>
              <a:rPr lang="en-US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เจ้าของที่ดินหรือสิ่งปลูกสร้าง หรือเป็นผู้ครอบครองหรือ</a:t>
            </a:r>
            <a:endParaRPr lang="th-TH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      ทำประโยชน์ในที่ดินหรือสิ่งปลูกสร้างอันเป็นทรัพย์สินของรัฐ</a:t>
            </a:r>
            <a:endParaRPr lang="th-TH" sz="20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073742852" name="รูปภาพ 1073742851" descr="https://www.bangjakcity.go.th/images/logo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" y="84455"/>
            <a:ext cx="1313815" cy="13404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รูปภาพ 2" descr="qr code กองคลั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035" y="8415655"/>
            <a:ext cx="885825" cy="9607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1720</Words>
  <Application>WPS Presentation</Application>
  <PresentationFormat>กำหนดเอง</PresentationFormat>
  <Paragraphs>81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5" baseType="lpstr">
      <vt:lpstr>Arial</vt:lpstr>
      <vt:lpstr>SimSun</vt:lpstr>
      <vt:lpstr>Wingdings</vt:lpstr>
      <vt:lpstr>TH SarabunPSK</vt:lpstr>
      <vt:lpstr>TH K2D July8</vt:lpstr>
      <vt:lpstr>Wingdings 2</vt:lpstr>
      <vt:lpstr>Cordia New</vt:lpstr>
      <vt:lpstr>Microsoft YaHei</vt:lpstr>
      <vt:lpstr>Angsana New</vt:lpstr>
      <vt:lpstr>TH Sarabun PSK</vt:lpstr>
      <vt:lpstr>Arial Unicode MS</vt:lpstr>
      <vt:lpstr>Segoe Print</vt:lpstr>
      <vt:lpstr>Wingdings</vt:lpstr>
      <vt:lpstr>ชุดรูปแบบของ Office</vt:lpstr>
      <vt:lpstr>PowerPoint 演示文稿</vt:lpstr>
    </vt:vector>
  </TitlesOfParts>
  <Company>www.easyosteam.com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Mr.KKD</dc:creator>
  <cp:lastModifiedBy>ปลายฝน ต้น��</cp:lastModifiedBy>
  <cp:revision>89</cp:revision>
  <dcterms:created xsi:type="dcterms:W3CDTF">2022-11-24T04:54:00Z</dcterms:created>
  <dcterms:modified xsi:type="dcterms:W3CDTF">2025-05-09T07:37:33Z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B129050AA024472EB638564399E11ADD_13</vt:lpwstr>
  </property>
  <property fmtid="{D5CDD505-2E9C-101B-9397-08002B2CF9AE}" pid="3" name="KSOProductBuildVer">
    <vt:lpwstr>1054-12.2.0.20795</vt:lpwstr>
  </property>
</Properties>
</file>